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8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5CD3-5540-43D7-A0AB-61E059F3AB0B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D4DAB39-2A99-48BF-B8DC-7642F0CB96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5CD3-5540-43D7-A0AB-61E059F3AB0B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DAB39-2A99-48BF-B8DC-7642F0CB96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5CD3-5540-43D7-A0AB-61E059F3AB0B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DAB39-2A99-48BF-B8DC-7642F0CB96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F7A5CD3-5540-43D7-A0AB-61E059F3AB0B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D4DAB39-2A99-48BF-B8DC-7642F0CB96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5CD3-5540-43D7-A0AB-61E059F3AB0B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DAB39-2A99-48BF-B8DC-7642F0CB96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5CD3-5540-43D7-A0AB-61E059F3AB0B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DAB39-2A99-48BF-B8DC-7642F0CB96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DAB39-2A99-48BF-B8DC-7642F0CB96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5CD3-5540-43D7-A0AB-61E059F3AB0B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5CD3-5540-43D7-A0AB-61E059F3AB0B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DAB39-2A99-48BF-B8DC-7642F0CB96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5CD3-5540-43D7-A0AB-61E059F3AB0B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DAB39-2A99-48BF-B8DC-7642F0CB96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F7A5CD3-5540-43D7-A0AB-61E059F3AB0B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D4DAB39-2A99-48BF-B8DC-7642F0CB96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5CD3-5540-43D7-A0AB-61E059F3AB0B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D4DAB39-2A99-48BF-B8DC-7642F0CB96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F7A5CD3-5540-43D7-A0AB-61E059F3AB0B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D4DAB39-2A99-48BF-B8DC-7642F0CB96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anose="05020102010507070707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11560" y="980728"/>
            <a:ext cx="8532440" cy="4176463"/>
          </a:xfrm>
        </p:spPr>
        <p:txBody>
          <a:bodyPr>
            <a:noAutofit/>
          </a:bodyPr>
          <a:lstStyle/>
          <a:p>
            <a:pPr algn="ctr"/>
            <a:endParaRPr lang="ru-RU" sz="8800" i="1" dirty="0"/>
          </a:p>
        </p:txBody>
      </p:sp>
      <p:pic>
        <p:nvPicPr>
          <p:cNvPr id="4" name="Рисунок 3" descr="Книга памят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60648"/>
            <a:ext cx="8355965" cy="62217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105273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331640" y="4005064"/>
            <a:ext cx="5584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ВЫПОЛНИЛИ УЧАЩИЕСЯ МБОУ «УЛЬЯНОВСКАЯ  СОШ»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139952" y="5157192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2025</a:t>
            </a:r>
            <a:r>
              <a:rPr lang="ru-RU" sz="1400" dirty="0" smtClean="0"/>
              <a:t>Г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475656" y="4509120"/>
            <a:ext cx="5303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Кузьмины Александра и Вячеслав, </a:t>
            </a:r>
            <a:r>
              <a:rPr lang="ru-RU" dirty="0" err="1" smtClean="0"/>
              <a:t>Гольнева</a:t>
            </a:r>
            <a:r>
              <a:rPr lang="ru-RU" dirty="0" smtClean="0"/>
              <a:t> Ксения,</a:t>
            </a:r>
          </a:p>
          <a:p>
            <a:r>
              <a:rPr lang="ru-RU" dirty="0" smtClean="0"/>
              <a:t>Новиков Егор, </a:t>
            </a:r>
            <a:r>
              <a:rPr lang="ru-RU" dirty="0" err="1" smtClean="0"/>
              <a:t>Мыльникова</a:t>
            </a:r>
            <a:r>
              <a:rPr lang="ru-RU" dirty="0" smtClean="0"/>
              <a:t> Алёна, </a:t>
            </a:r>
            <a:r>
              <a:rPr lang="ru-RU" dirty="0" err="1" smtClean="0"/>
              <a:t>Тананаев</a:t>
            </a:r>
            <a:r>
              <a:rPr lang="ru-RU" dirty="0" smtClean="0"/>
              <a:t> Глеб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00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460" y="260350"/>
            <a:ext cx="3874770" cy="4712335"/>
          </a:xfrm>
          <a:prstGeom prst="rect">
            <a:avLst/>
          </a:prstGeom>
        </p:spPr>
      </p:pic>
      <p:pic>
        <p:nvPicPr>
          <p:cNvPr id="3" name="Изображение 2" descr="004"/>
          <p:cNvPicPr>
            <a:picLocks noChangeAspect="1"/>
          </p:cNvPicPr>
          <p:nvPr/>
        </p:nvPicPr>
        <p:blipFill>
          <a:blip r:embed="rId3" cstate="print"/>
          <a:srcRect t="8000" b="54204"/>
          <a:stretch>
            <a:fillRect/>
          </a:stretch>
        </p:blipFill>
        <p:spPr>
          <a:xfrm>
            <a:off x="219075" y="5085080"/>
            <a:ext cx="3907155" cy="1597025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4474845" y="332740"/>
            <a:ext cx="4117340" cy="66643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en-US" sz="1600" b="1">
                <a:solidFill>
                  <a:schemeClr val="bg1"/>
                </a:solidFill>
              </a:rPr>
              <a:t>Жирнов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Егор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Константинович</a:t>
            </a:r>
            <a:r>
              <a:rPr lang="en-US" altLang="ru-RU" sz="1600" b="1">
                <a:solidFill>
                  <a:schemeClr val="bg1"/>
                </a:solidFill>
              </a:rPr>
              <a:t> – </a:t>
            </a:r>
            <a:r>
              <a:rPr lang="en-US" altLang="en-US" sz="1600" b="1">
                <a:solidFill>
                  <a:schemeClr val="bg1"/>
                </a:solidFill>
              </a:rPr>
              <a:t>прадед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Новикова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Егора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Егор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Константинович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родился</a:t>
            </a:r>
            <a:r>
              <a:rPr lang="en-US" altLang="ru-RU" sz="1600" b="1">
                <a:solidFill>
                  <a:schemeClr val="bg1"/>
                </a:solidFill>
              </a:rPr>
              <a:t>  06.05.1924 </a:t>
            </a:r>
            <a:r>
              <a:rPr lang="en-US" altLang="en-US" sz="1600" b="1">
                <a:solidFill>
                  <a:schemeClr val="bg1"/>
                </a:solidFill>
              </a:rPr>
              <a:t>г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Был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призван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Погорельским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РВК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Калининской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области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марте</a:t>
            </a:r>
            <a:r>
              <a:rPr lang="en-US" altLang="ru-RU" sz="1600" b="1">
                <a:solidFill>
                  <a:schemeClr val="bg1"/>
                </a:solidFill>
              </a:rPr>
              <a:t> 1942 </a:t>
            </a:r>
            <a:r>
              <a:rPr lang="en-US" altLang="en-US" sz="1600" b="1">
                <a:solidFill>
                  <a:schemeClr val="bg1"/>
                </a:solidFill>
              </a:rPr>
              <a:t>года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Место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службы</a:t>
            </a:r>
            <a:r>
              <a:rPr lang="en-US" altLang="ru-RU" sz="1600" b="1">
                <a:solidFill>
                  <a:schemeClr val="bg1"/>
                </a:solidFill>
              </a:rPr>
              <a:t> – 349 </a:t>
            </a:r>
            <a:r>
              <a:rPr lang="en-US" altLang="en-US" sz="1600" b="1">
                <a:solidFill>
                  <a:schemeClr val="bg1"/>
                </a:solidFill>
              </a:rPr>
              <a:t>артиллерийский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полк</a:t>
            </a:r>
            <a:r>
              <a:rPr lang="en-US" altLang="ru-RU" sz="1600" b="1">
                <a:solidFill>
                  <a:schemeClr val="bg1"/>
                </a:solidFill>
              </a:rPr>
              <a:t> 119 </a:t>
            </a:r>
            <a:r>
              <a:rPr lang="en-US" altLang="en-US" sz="1600" b="1">
                <a:solidFill>
                  <a:schemeClr val="bg1"/>
                </a:solidFill>
              </a:rPr>
              <a:t>стрелковой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дивизии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Награжден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медалью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" altLang="en-US" sz="1600" b="1">
                <a:solidFill>
                  <a:schemeClr val="bg1"/>
                </a:solidFill>
              </a:rPr>
              <a:t>«</a:t>
            </a:r>
            <a:r>
              <a:rPr lang="en-US" altLang="en-US" sz="1600" b="1">
                <a:solidFill>
                  <a:schemeClr val="bg1"/>
                </a:solidFill>
              </a:rPr>
              <a:t>За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отвагу</a:t>
            </a:r>
            <a:r>
              <a:rPr lang="" altLang="en-US" sz="1600" b="1">
                <a:solidFill>
                  <a:schemeClr val="bg1"/>
                </a:solidFill>
              </a:rPr>
              <a:t>»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1944 </a:t>
            </a:r>
            <a:r>
              <a:rPr lang="en-US" altLang="en-US" sz="1600" b="1">
                <a:solidFill>
                  <a:schemeClr val="bg1"/>
                </a:solidFill>
              </a:rPr>
              <a:t>году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за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то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что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бою</a:t>
            </a:r>
            <a:r>
              <a:rPr lang="en-US" altLang="ru-RU" sz="1600" b="1">
                <a:solidFill>
                  <a:schemeClr val="bg1"/>
                </a:solidFill>
              </a:rPr>
              <a:t> 21-22 </a:t>
            </a:r>
            <a:r>
              <a:rPr lang="en-US" altLang="en-US" sz="1600" b="1">
                <a:solidFill>
                  <a:schemeClr val="bg1"/>
                </a:solidFill>
              </a:rPr>
              <a:t>сентября</a:t>
            </a:r>
            <a:r>
              <a:rPr lang="en-US" altLang="ru-RU" sz="1600" b="1">
                <a:solidFill>
                  <a:schemeClr val="bg1"/>
                </a:solidFill>
              </a:rPr>
              <a:t> 1944 </a:t>
            </a:r>
            <a:r>
              <a:rPr lang="en-US" altLang="en-US" sz="1600" b="1">
                <a:solidFill>
                  <a:schemeClr val="bg1"/>
                </a:solidFill>
              </a:rPr>
              <a:t>года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районе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Содумнени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Латвийской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ССР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под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огнём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артиллерии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минометов</a:t>
            </a:r>
            <a:r>
              <a:rPr lang="en-US" altLang="ru-RU" sz="1600" b="1">
                <a:solidFill>
                  <a:schemeClr val="bg1"/>
                </a:solidFill>
              </a:rPr>
              <a:t>  </a:t>
            </a:r>
            <a:r>
              <a:rPr lang="en-US" altLang="en-US" sz="1600" b="1">
                <a:solidFill>
                  <a:schemeClr val="bg1"/>
                </a:solidFill>
              </a:rPr>
              <a:t>противника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исправил</a:t>
            </a:r>
            <a:r>
              <a:rPr lang="en-US" altLang="ru-RU" sz="1600" b="1">
                <a:solidFill>
                  <a:schemeClr val="bg1"/>
                </a:solidFill>
              </a:rPr>
              <a:t> 5 </a:t>
            </a:r>
            <a:r>
              <a:rPr lang="en-US" altLang="en-US" sz="1600" b="1">
                <a:solidFill>
                  <a:schemeClr val="bg1"/>
                </a:solidFill>
              </a:rPr>
              <a:t>порывов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связи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бою</a:t>
            </a:r>
            <a:r>
              <a:rPr lang="en-US" altLang="ru-RU" sz="1600" b="1">
                <a:solidFill>
                  <a:schemeClr val="bg1"/>
                </a:solidFill>
              </a:rPr>
              <a:t> 25.09.1944 </a:t>
            </a:r>
            <a:r>
              <a:rPr lang="en-US" altLang="en-US" sz="1600" b="1">
                <a:solidFill>
                  <a:schemeClr val="bg1"/>
                </a:solidFill>
              </a:rPr>
              <a:t>исправил</a:t>
            </a:r>
            <a:r>
              <a:rPr lang="en-US" altLang="ru-RU" sz="1600" b="1">
                <a:solidFill>
                  <a:schemeClr val="bg1"/>
                </a:solidFill>
              </a:rPr>
              <a:t> 7 </a:t>
            </a:r>
            <a:r>
              <a:rPr lang="en-US" altLang="en-US" sz="1600" b="1">
                <a:solidFill>
                  <a:schemeClr val="bg1"/>
                </a:solidFill>
              </a:rPr>
              <a:t>порывов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телефонной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линии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связи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1945 </a:t>
            </a:r>
            <a:r>
              <a:rPr lang="en-US" altLang="en-US" sz="1600" b="1">
                <a:solidFill>
                  <a:schemeClr val="bg1"/>
                </a:solidFill>
              </a:rPr>
              <a:t>году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также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награжден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медалью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" altLang="en-US" sz="1600" b="1">
                <a:solidFill>
                  <a:schemeClr val="bg1"/>
                </a:solidFill>
              </a:rPr>
              <a:t>«</a:t>
            </a:r>
            <a:r>
              <a:rPr lang="en-US" altLang="en-US" sz="1600" b="1">
                <a:solidFill>
                  <a:schemeClr val="bg1"/>
                </a:solidFill>
              </a:rPr>
              <a:t>За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отвагу</a:t>
            </a:r>
            <a:r>
              <a:rPr lang="" altLang="en-US" sz="1600" b="1">
                <a:solidFill>
                  <a:schemeClr val="bg1"/>
                </a:solidFill>
              </a:rPr>
              <a:t>»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за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то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что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бою</a:t>
            </a:r>
            <a:r>
              <a:rPr lang="en-US" altLang="ru-RU" sz="1600" b="1">
                <a:solidFill>
                  <a:schemeClr val="bg1"/>
                </a:solidFill>
              </a:rPr>
              <a:t> 23.12.1944 </a:t>
            </a:r>
            <a:r>
              <a:rPr lang="en-US" altLang="en-US" sz="1600" b="1">
                <a:solidFill>
                  <a:schemeClr val="bg1"/>
                </a:solidFill>
              </a:rPr>
              <a:t>г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устранил</a:t>
            </a:r>
            <a:r>
              <a:rPr lang="en-US" altLang="ru-RU" sz="1600" b="1">
                <a:solidFill>
                  <a:schemeClr val="bg1"/>
                </a:solidFill>
              </a:rPr>
              <a:t> 8 </a:t>
            </a:r>
            <a:r>
              <a:rPr lang="en-US" altLang="en-US" sz="1600" b="1">
                <a:solidFill>
                  <a:schemeClr val="bg1"/>
                </a:solidFill>
              </a:rPr>
              <a:t>порывов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телефонной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линии</a:t>
            </a:r>
            <a:r>
              <a:rPr lang="en-US" altLang="ru-RU" sz="1600" b="1">
                <a:solidFill>
                  <a:schemeClr val="bg1"/>
                </a:solidFill>
              </a:rPr>
              <a:t> , </a:t>
            </a:r>
            <a:r>
              <a:rPr lang="en-US" altLang="en-US" sz="1600" b="1">
                <a:solidFill>
                  <a:schemeClr val="bg1"/>
                </a:solidFill>
              </a:rPr>
              <a:t>тем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самым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обеспечил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связью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наблюдательный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пункт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командира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полка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командирами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дивизионов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что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способствовало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лучшему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успеху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выполнения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боевой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задачи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Был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ранен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Также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награжден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Орденом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Отечественной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войны</a:t>
            </a:r>
            <a:r>
              <a:rPr lang="en-US" altLang="ru-RU" sz="1600" b="1">
                <a:solidFill>
                  <a:schemeClr val="bg1"/>
                </a:solidFill>
              </a:rPr>
              <a:t> I </a:t>
            </a:r>
            <a:r>
              <a:rPr lang="en-US" altLang="en-US" sz="1600" b="1">
                <a:solidFill>
                  <a:schemeClr val="bg1"/>
                </a:solidFill>
              </a:rPr>
              <a:t>степени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 cstate="print"/>
          <a:srcRect t="1572" r="60011" b="-1572"/>
          <a:stretch>
            <a:fillRect/>
          </a:stretch>
        </p:blipFill>
        <p:spPr>
          <a:xfrm>
            <a:off x="107950" y="163195"/>
            <a:ext cx="2051050" cy="6361430"/>
          </a:xfrm>
          <a:prstGeom prst="rect">
            <a:avLst/>
          </a:prstGeom>
        </p:spPr>
      </p:pic>
      <p:pic>
        <p:nvPicPr>
          <p:cNvPr id="6" name="Изображение 5" descr="00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2476500" y="-113665"/>
            <a:ext cx="62985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0844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Памяти павших и вернувшихся с Великой войны посвящается </a:t>
            </a:r>
            <a:endParaRPr lang="ru-RU" dirty="0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5670" y="2531110"/>
            <a:ext cx="7599680" cy="3645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850" y="260350"/>
            <a:ext cx="4594860" cy="363474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705" y="4149090"/>
            <a:ext cx="4830445" cy="250825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5058410" y="224790"/>
            <a:ext cx="3943985" cy="68472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en-US" sz="1600">
                <a:solidFill>
                  <a:schemeClr val="bg1"/>
                </a:solidFill>
              </a:rPr>
              <a:t>Чураков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Анатолий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Никитич</a:t>
            </a:r>
            <a:r>
              <a:rPr lang="en-US" altLang="ru-RU" sz="1600">
                <a:solidFill>
                  <a:schemeClr val="bg1"/>
                </a:solidFill>
              </a:rPr>
              <a:t> – </a:t>
            </a:r>
            <a:r>
              <a:rPr lang="en-US" altLang="en-US" sz="1600">
                <a:solidFill>
                  <a:schemeClr val="bg1"/>
                </a:solidFill>
              </a:rPr>
              <a:t>прапрадед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Кузьминой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Александры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Чураков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А</a:t>
            </a:r>
            <a:r>
              <a:rPr lang="en-US" altLang="ru-RU" sz="1600">
                <a:solidFill>
                  <a:schemeClr val="bg1"/>
                </a:solidFill>
              </a:rPr>
              <a:t>.</a:t>
            </a:r>
            <a:r>
              <a:rPr lang="en-US" altLang="en-US" sz="1600">
                <a:solidFill>
                  <a:schemeClr val="bg1"/>
                </a:solidFill>
              </a:rPr>
              <a:t>Н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родился</a:t>
            </a:r>
            <a:r>
              <a:rPr lang="en-US" altLang="ru-RU" sz="1600">
                <a:solidFill>
                  <a:schemeClr val="bg1"/>
                </a:solidFill>
              </a:rPr>
              <a:t> 24.12.1907 </a:t>
            </a:r>
            <a:r>
              <a:rPr lang="en-US" altLang="en-US" sz="1600">
                <a:solidFill>
                  <a:schemeClr val="bg1"/>
                </a:solidFill>
              </a:rPr>
              <a:t>г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в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д</a:t>
            </a:r>
            <a:r>
              <a:rPr lang="en-US" altLang="ru-RU" sz="1600">
                <a:solidFill>
                  <a:schemeClr val="bg1"/>
                </a:solidFill>
              </a:rPr>
              <a:t>.</a:t>
            </a:r>
            <a:r>
              <a:rPr lang="en-US" altLang="en-US" sz="1600">
                <a:solidFill>
                  <a:schemeClr val="bg1"/>
                </a:solidFill>
              </a:rPr>
              <a:t>Хлебники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Оленинского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района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В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армию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был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призван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рядовым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красноармейцем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Прапрадед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принимал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участие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Финской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войне</a:t>
            </a:r>
            <a:r>
              <a:rPr lang="en-US" altLang="ru-RU" sz="1600">
                <a:solidFill>
                  <a:schemeClr val="bg1"/>
                </a:solidFill>
              </a:rPr>
              <a:t>, </a:t>
            </a:r>
            <a:r>
              <a:rPr lang="en-US" altLang="en-US" sz="1600">
                <a:solidFill>
                  <a:schemeClr val="bg1"/>
                </a:solidFill>
              </a:rPr>
              <a:t>а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когда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началась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Великая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Отечественная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война</a:t>
            </a:r>
            <a:r>
              <a:rPr lang="en-US" altLang="ru-RU" sz="1600">
                <a:solidFill>
                  <a:schemeClr val="bg1"/>
                </a:solidFill>
              </a:rPr>
              <a:t>, </a:t>
            </a:r>
            <a:r>
              <a:rPr lang="en-US" altLang="en-US" sz="1600">
                <a:solidFill>
                  <a:schemeClr val="bg1"/>
                </a:solidFill>
              </a:rPr>
              <a:t>ушёл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на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фронт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Пришлось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воевать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ему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недолго</a:t>
            </a:r>
            <a:r>
              <a:rPr lang="en-US" altLang="ru-RU" sz="1600">
                <a:solidFill>
                  <a:schemeClr val="bg1"/>
                </a:solidFill>
              </a:rPr>
              <a:t>: 30 </a:t>
            </a:r>
            <a:r>
              <a:rPr lang="en-US" altLang="en-US" sz="1600">
                <a:solidFill>
                  <a:schemeClr val="bg1"/>
                </a:solidFill>
              </a:rPr>
              <a:t>сентября</a:t>
            </a:r>
            <a:r>
              <a:rPr lang="en-US" altLang="ru-RU" sz="1600">
                <a:solidFill>
                  <a:schemeClr val="bg1"/>
                </a:solidFill>
              </a:rPr>
              <a:t> 1941 </a:t>
            </a:r>
            <a:r>
              <a:rPr lang="en-US" altLang="en-US" sz="1600">
                <a:solidFill>
                  <a:schemeClr val="bg1"/>
                </a:solidFill>
              </a:rPr>
              <a:t>года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он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под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Брянском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был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захвачен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плен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и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отправлен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концлагерь</a:t>
            </a:r>
            <a:r>
              <a:rPr lang="en-US" altLang="ru-RU" sz="1600">
                <a:solidFill>
                  <a:schemeClr val="bg1"/>
                </a:solidFill>
              </a:rPr>
              <a:t> – Dulag – 142 - </a:t>
            </a:r>
            <a:r>
              <a:rPr lang="en-US" altLang="en-US" sz="1600">
                <a:solidFill>
                  <a:schemeClr val="bg1"/>
                </a:solidFill>
              </a:rPr>
              <a:t>перевалочный</a:t>
            </a:r>
            <a:r>
              <a:rPr lang="en-US" altLang="ru-RU" sz="1600">
                <a:solidFill>
                  <a:schemeClr val="bg1"/>
                </a:solidFill>
              </a:rPr>
              <a:t>   </a:t>
            </a:r>
            <a:r>
              <a:rPr lang="en-US" altLang="en-US" sz="1600">
                <a:solidFill>
                  <a:schemeClr val="bg1"/>
                </a:solidFill>
              </a:rPr>
              <a:t>пункт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для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пленных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бойцов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Красной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Армии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Особенно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жестоко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фашисты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обращались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с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евреями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и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военными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Неделями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кормили</a:t>
            </a:r>
            <a:r>
              <a:rPr lang="en-US" altLang="ru-RU" sz="1600">
                <a:solidFill>
                  <a:schemeClr val="bg1"/>
                </a:solidFill>
              </a:rPr>
              <a:t>, </a:t>
            </a:r>
            <a:r>
              <a:rPr lang="en-US" altLang="en-US" sz="1600">
                <a:solidFill>
                  <a:schemeClr val="bg1"/>
                </a:solidFill>
              </a:rPr>
              <a:t>а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пытали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с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чудовищной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изобретательностью</a:t>
            </a:r>
            <a:r>
              <a:rPr lang="en-US" altLang="ru-RU" sz="1600">
                <a:solidFill>
                  <a:schemeClr val="bg1"/>
                </a:solidFill>
              </a:rPr>
              <a:t>.  </a:t>
            </a:r>
            <a:r>
              <a:rPr lang="en-US" altLang="en-US" sz="1600">
                <a:solidFill>
                  <a:schemeClr val="bg1"/>
                </a:solidFill>
              </a:rPr>
              <a:t>Затем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Чуракова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А</a:t>
            </a:r>
            <a:r>
              <a:rPr lang="en-US" altLang="ru-RU" sz="1600">
                <a:solidFill>
                  <a:schemeClr val="bg1"/>
                </a:solidFill>
              </a:rPr>
              <a:t>.</a:t>
            </a:r>
            <a:r>
              <a:rPr lang="en-US" altLang="en-US" sz="1600">
                <a:solidFill>
                  <a:schemeClr val="bg1"/>
                </a:solidFill>
              </a:rPr>
              <a:t>Н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отправили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концлагерь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Германию</a:t>
            </a:r>
            <a:r>
              <a:rPr lang="en-US" altLang="ru-RU" sz="1600">
                <a:solidFill>
                  <a:schemeClr val="bg1"/>
                </a:solidFill>
              </a:rPr>
              <a:t> – </a:t>
            </a:r>
            <a:r>
              <a:rPr lang="en-US" altLang="en-US" sz="1600">
                <a:solidFill>
                  <a:schemeClr val="bg1"/>
                </a:solidFill>
              </a:rPr>
              <a:t>Шталаг</a:t>
            </a:r>
            <a:r>
              <a:rPr lang="en-US" altLang="ru-RU" sz="1600">
                <a:solidFill>
                  <a:schemeClr val="bg1"/>
                </a:solidFill>
              </a:rPr>
              <a:t> IV B, </a:t>
            </a:r>
            <a:r>
              <a:rPr lang="en-US" altLang="en-US" sz="1600">
                <a:solidFill>
                  <a:schemeClr val="bg1"/>
                </a:solidFill>
              </a:rPr>
              <a:t>где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он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умер</a:t>
            </a:r>
            <a:r>
              <a:rPr lang="en-US" altLang="ru-RU" sz="1600">
                <a:solidFill>
                  <a:schemeClr val="bg1"/>
                </a:solidFill>
              </a:rPr>
              <a:t> 23 </a:t>
            </a:r>
            <a:r>
              <a:rPr lang="en-US" altLang="en-US" sz="1600">
                <a:solidFill>
                  <a:schemeClr val="bg1"/>
                </a:solidFill>
              </a:rPr>
              <a:t>декабря</a:t>
            </a:r>
            <a:r>
              <a:rPr lang="en-US" altLang="ru-RU" sz="1600">
                <a:solidFill>
                  <a:schemeClr val="bg1"/>
                </a:solidFill>
              </a:rPr>
              <a:t> 1941 </a:t>
            </a:r>
            <a:r>
              <a:rPr lang="en-US" altLang="en-US" sz="1600">
                <a:solidFill>
                  <a:schemeClr val="bg1"/>
                </a:solidFill>
              </a:rPr>
              <a:t>года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Захоронен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Чорлау</a:t>
            </a:r>
            <a:r>
              <a:rPr lang="en-US" altLang="ru-RU" sz="1600">
                <a:solidFill>
                  <a:schemeClr val="bg1"/>
                </a:solidFill>
              </a:rPr>
              <a:t> , </a:t>
            </a:r>
            <a:r>
              <a:rPr lang="en-US" altLang="en-US" sz="1600">
                <a:solidFill>
                  <a:schemeClr val="bg1"/>
                </a:solidFill>
              </a:rPr>
              <a:t>округ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Шварценберг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Плен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во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время</a:t>
            </a:r>
            <a:r>
              <a:rPr lang="en-US" altLang="ru-RU" sz="1600">
                <a:solidFill>
                  <a:schemeClr val="bg1"/>
                </a:solidFill>
              </a:rPr>
              <a:t> – </a:t>
            </a:r>
            <a:r>
              <a:rPr lang="en-US" altLang="en-US" sz="1600">
                <a:solidFill>
                  <a:schemeClr val="bg1"/>
                </a:solidFill>
              </a:rPr>
              <a:t>это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трагический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опыт</a:t>
            </a:r>
            <a:r>
              <a:rPr lang="en-US" altLang="ru-RU" sz="1600">
                <a:solidFill>
                  <a:schemeClr val="bg1"/>
                </a:solidFill>
              </a:rPr>
              <a:t>, </a:t>
            </a:r>
            <a:r>
              <a:rPr lang="en-US" altLang="en-US" sz="1600">
                <a:solidFill>
                  <a:schemeClr val="bg1"/>
                </a:solidFill>
              </a:rPr>
              <a:t>который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затрагивает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не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только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самого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человека</a:t>
            </a:r>
            <a:r>
              <a:rPr lang="en-US" altLang="ru-RU" sz="1600">
                <a:solidFill>
                  <a:schemeClr val="bg1"/>
                </a:solidFill>
              </a:rPr>
              <a:t>, </a:t>
            </a:r>
            <a:r>
              <a:rPr lang="en-US" altLang="en-US" sz="1600">
                <a:solidFill>
                  <a:schemeClr val="bg1"/>
                </a:solidFill>
              </a:rPr>
              <a:t>но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и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его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семью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Анатолий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Никитич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проявил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невероятную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стойкость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и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силу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духа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00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605" y="188595"/>
            <a:ext cx="3938905" cy="4420235"/>
          </a:xfrm>
          <a:prstGeom prst="rect">
            <a:avLst/>
          </a:prstGeom>
        </p:spPr>
      </p:pic>
      <p:pic>
        <p:nvPicPr>
          <p:cNvPr id="3" name="Изображение 2" descr="004"/>
          <p:cNvPicPr>
            <a:picLocks noChangeAspect="1"/>
          </p:cNvPicPr>
          <p:nvPr/>
        </p:nvPicPr>
        <p:blipFill>
          <a:blip r:embed="rId3" cstate="print"/>
          <a:srcRect t="29740" r="921"/>
          <a:stretch>
            <a:fillRect/>
          </a:stretch>
        </p:blipFill>
        <p:spPr>
          <a:xfrm>
            <a:off x="358140" y="4715510"/>
            <a:ext cx="3976370" cy="168148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4467225" y="239395"/>
            <a:ext cx="4377055" cy="710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en-US" sz="1600">
                <a:solidFill>
                  <a:schemeClr val="bg1"/>
                </a:solidFill>
              </a:rPr>
              <a:t>Шувалов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Михаил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Егорович</a:t>
            </a:r>
            <a:r>
              <a:rPr lang="en-US" altLang="ru-RU" sz="1600">
                <a:solidFill>
                  <a:schemeClr val="bg1"/>
                </a:solidFill>
              </a:rPr>
              <a:t> – </a:t>
            </a:r>
            <a:r>
              <a:rPr lang="en-US" altLang="en-US" sz="1600">
                <a:solidFill>
                  <a:schemeClr val="bg1"/>
                </a:solidFill>
              </a:rPr>
              <a:t>прадед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Гольневой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Ксении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Михаил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Егорович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родился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</a:t>
            </a:r>
            <a:r>
              <a:rPr lang="en-US" altLang="ru-RU" sz="1600">
                <a:solidFill>
                  <a:schemeClr val="bg1"/>
                </a:solidFill>
              </a:rPr>
              <a:t> 1926 </a:t>
            </a:r>
            <a:r>
              <a:rPr lang="en-US" altLang="en-US" sz="1600">
                <a:solidFill>
                  <a:schemeClr val="bg1"/>
                </a:solidFill>
              </a:rPr>
              <a:t>году</a:t>
            </a:r>
            <a:r>
              <a:rPr lang="en-US" altLang="ru-RU" sz="1600">
                <a:solidFill>
                  <a:schemeClr val="bg1"/>
                </a:solidFill>
              </a:rPr>
              <a:t> . </a:t>
            </a:r>
            <a:r>
              <a:rPr lang="en-US" altLang="en-US" sz="1600">
                <a:solidFill>
                  <a:schemeClr val="bg1"/>
                </a:solidFill>
              </a:rPr>
              <a:t>Воевал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на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третьем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Белорусском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фронте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с</a:t>
            </a:r>
            <a:r>
              <a:rPr lang="en-US" altLang="ru-RU" sz="1600">
                <a:solidFill>
                  <a:schemeClr val="bg1"/>
                </a:solidFill>
              </a:rPr>
              <a:t> 1943 </a:t>
            </a:r>
            <a:r>
              <a:rPr lang="en-US" altLang="en-US" sz="1600">
                <a:solidFill>
                  <a:schemeClr val="bg1"/>
                </a:solidFill>
              </a:rPr>
              <a:t>по</a:t>
            </a:r>
            <a:r>
              <a:rPr lang="en-US" altLang="ru-RU" sz="1600">
                <a:solidFill>
                  <a:schemeClr val="bg1"/>
                </a:solidFill>
              </a:rPr>
              <a:t> 1945 </a:t>
            </a:r>
            <a:r>
              <a:rPr lang="en-US" altLang="en-US" sz="1600">
                <a:solidFill>
                  <a:schemeClr val="bg1"/>
                </a:solidFill>
              </a:rPr>
              <a:t>г</a:t>
            </a:r>
            <a:r>
              <a:rPr lang="en-US" altLang="ru-RU" sz="1600">
                <a:solidFill>
                  <a:schemeClr val="bg1"/>
                </a:solidFill>
              </a:rPr>
              <a:t>.</a:t>
            </a:r>
            <a:r>
              <a:rPr lang="en-US" altLang="en-US" sz="1600">
                <a:solidFill>
                  <a:schemeClr val="bg1"/>
                </a:solidFill>
              </a:rPr>
              <a:t>г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Был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ранен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под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Витебском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Дошел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до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Берлина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Имеет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награды</a:t>
            </a:r>
            <a:r>
              <a:rPr lang="en-US" altLang="ru-RU" sz="1600">
                <a:solidFill>
                  <a:schemeClr val="bg1"/>
                </a:solidFill>
              </a:rPr>
              <a:t>: </a:t>
            </a:r>
            <a:r>
              <a:rPr lang="en-US" altLang="en-US" sz="1600">
                <a:solidFill>
                  <a:schemeClr val="bg1"/>
                </a:solidFill>
              </a:rPr>
              <a:t>Орден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Отечественной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войны</a:t>
            </a:r>
            <a:r>
              <a:rPr lang="en-US" altLang="ru-RU" sz="1600">
                <a:solidFill>
                  <a:schemeClr val="bg1"/>
                </a:solidFill>
              </a:rPr>
              <a:t> I </a:t>
            </a:r>
            <a:r>
              <a:rPr lang="en-US" altLang="en-US" sz="1600">
                <a:solidFill>
                  <a:schemeClr val="bg1"/>
                </a:solidFill>
              </a:rPr>
              <a:t>степени</a:t>
            </a:r>
            <a:r>
              <a:rPr lang="en-US" altLang="ru-RU" sz="1600">
                <a:solidFill>
                  <a:schemeClr val="bg1"/>
                </a:solidFill>
              </a:rPr>
              <a:t>, </a:t>
            </a:r>
            <a:r>
              <a:rPr lang="en-US" altLang="en-US" sz="1600">
                <a:solidFill>
                  <a:schemeClr val="bg1"/>
                </a:solidFill>
              </a:rPr>
              <a:t>медали</a:t>
            </a:r>
            <a:r>
              <a:rPr lang="en-US" altLang="ru-RU" sz="1600">
                <a:solidFill>
                  <a:schemeClr val="bg1"/>
                </a:solidFill>
              </a:rPr>
              <a:t>: </a:t>
            </a:r>
            <a:r>
              <a:rPr lang="" altLang="en-US" sz="1600">
                <a:solidFill>
                  <a:schemeClr val="bg1"/>
                </a:solidFill>
              </a:rPr>
              <a:t>«</a:t>
            </a:r>
            <a:r>
              <a:rPr lang="en-US" altLang="en-US" sz="1600">
                <a:solidFill>
                  <a:schemeClr val="bg1"/>
                </a:solidFill>
              </a:rPr>
              <a:t>За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боевые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заслуги</a:t>
            </a:r>
            <a:r>
              <a:rPr lang="" altLang="en-US" sz="1600">
                <a:solidFill>
                  <a:schemeClr val="bg1"/>
                </a:solidFill>
              </a:rPr>
              <a:t>»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" altLang="en-US" sz="1600">
                <a:solidFill>
                  <a:schemeClr val="bg1"/>
                </a:solidFill>
              </a:rPr>
              <a:t>«</a:t>
            </a:r>
            <a:r>
              <a:rPr lang="en-US" altLang="en-US" sz="1600">
                <a:solidFill>
                  <a:schemeClr val="bg1"/>
                </a:solidFill>
              </a:rPr>
              <a:t>За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Победу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над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Германией</a:t>
            </a:r>
            <a:r>
              <a:rPr lang="" altLang="en-US" sz="1600">
                <a:solidFill>
                  <a:schemeClr val="bg1"/>
                </a:solidFill>
              </a:rPr>
              <a:t>»</a:t>
            </a:r>
            <a:r>
              <a:rPr lang="en-US" altLang="ru-RU" sz="1600">
                <a:solidFill>
                  <a:schemeClr val="bg1"/>
                </a:solidFill>
              </a:rPr>
              <a:t>, </a:t>
            </a:r>
            <a:r>
              <a:rPr lang="en-US" altLang="en-US" sz="1600">
                <a:solidFill>
                  <a:schemeClr val="bg1"/>
                </a:solidFill>
              </a:rPr>
              <a:t>медаль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Жукова</a:t>
            </a:r>
            <a:r>
              <a:rPr lang="en-US" altLang="ru-RU" sz="1600">
                <a:solidFill>
                  <a:schemeClr val="bg1"/>
                </a:solidFill>
              </a:rPr>
              <a:t>, </a:t>
            </a:r>
            <a:r>
              <a:rPr lang="en-US" altLang="en-US" sz="1600">
                <a:solidFill>
                  <a:schemeClr val="bg1"/>
                </a:solidFill>
              </a:rPr>
              <a:t>медаль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от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имени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Президента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Белоруссии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" altLang="en-US" sz="1600">
                <a:solidFill>
                  <a:schemeClr val="bg1"/>
                </a:solidFill>
              </a:rPr>
              <a:t>«</a:t>
            </a:r>
            <a:r>
              <a:rPr lang="en-US" altLang="ru-RU" sz="1600">
                <a:solidFill>
                  <a:schemeClr val="bg1"/>
                </a:solidFill>
              </a:rPr>
              <a:t>60 </a:t>
            </a:r>
            <a:r>
              <a:rPr lang="en-US" altLang="en-US" sz="1600">
                <a:solidFill>
                  <a:schemeClr val="bg1"/>
                </a:solidFill>
              </a:rPr>
              <a:t>лет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освобождения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республики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Беларусь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от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немецко</a:t>
            </a:r>
            <a:r>
              <a:rPr lang="en-US" altLang="ru-RU" sz="1600">
                <a:solidFill>
                  <a:schemeClr val="bg1"/>
                </a:solidFill>
              </a:rPr>
              <a:t>-</a:t>
            </a:r>
            <a:r>
              <a:rPr lang="en-US" altLang="en-US" sz="1600">
                <a:solidFill>
                  <a:schemeClr val="bg1"/>
                </a:solidFill>
              </a:rPr>
              <a:t>фашистских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захватчиков</a:t>
            </a:r>
            <a:r>
              <a:rPr lang="" altLang="en-US" sz="1600">
                <a:solidFill>
                  <a:schemeClr val="bg1"/>
                </a:solidFill>
              </a:rPr>
              <a:t>»</a:t>
            </a:r>
            <a:r>
              <a:rPr lang="en-US" altLang="ru-RU" sz="1600">
                <a:solidFill>
                  <a:schemeClr val="bg1"/>
                </a:solidFill>
              </a:rPr>
              <a:t>, </a:t>
            </a:r>
            <a:r>
              <a:rPr lang="en-US" altLang="en-US" sz="1600">
                <a:solidFill>
                  <a:schemeClr val="bg1"/>
                </a:solidFill>
              </a:rPr>
              <a:t>знаки</a:t>
            </a:r>
            <a:r>
              <a:rPr lang="en-US" altLang="ru-RU" sz="1600">
                <a:solidFill>
                  <a:schemeClr val="bg1"/>
                </a:solidFill>
              </a:rPr>
              <a:t>: </a:t>
            </a:r>
            <a:r>
              <a:rPr lang="" altLang="en-US" sz="1600">
                <a:solidFill>
                  <a:schemeClr val="bg1"/>
                </a:solidFill>
              </a:rPr>
              <a:t>«</a:t>
            </a:r>
            <a:r>
              <a:rPr lang="en-US" altLang="en-US" sz="1600">
                <a:solidFill>
                  <a:schemeClr val="bg1"/>
                </a:solidFill>
              </a:rPr>
              <a:t>Фронтовик</a:t>
            </a:r>
            <a:r>
              <a:rPr lang="en-US" altLang="ru-RU" sz="1600">
                <a:solidFill>
                  <a:schemeClr val="bg1"/>
                </a:solidFill>
              </a:rPr>
              <a:t> 1941-1945</a:t>
            </a:r>
            <a:r>
              <a:rPr lang="" altLang="en-US" sz="1600">
                <a:solidFill>
                  <a:schemeClr val="bg1"/>
                </a:solidFill>
              </a:rPr>
              <a:t>»</a:t>
            </a:r>
            <a:r>
              <a:rPr lang="en-US" altLang="ru-RU" sz="1600">
                <a:solidFill>
                  <a:schemeClr val="bg1"/>
                </a:solidFill>
              </a:rPr>
              <a:t>, </a:t>
            </a:r>
            <a:r>
              <a:rPr lang="en-US" altLang="en-US" sz="1600">
                <a:solidFill>
                  <a:schemeClr val="bg1"/>
                </a:solidFill>
              </a:rPr>
              <a:t>и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много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других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юбилейных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медалей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Умер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Михаил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Егорович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</a:t>
            </a:r>
            <a:r>
              <a:rPr lang="en-US" altLang="ru-RU" sz="1600">
                <a:solidFill>
                  <a:schemeClr val="bg1"/>
                </a:solidFill>
              </a:rPr>
              <a:t> 84 </a:t>
            </a:r>
            <a:r>
              <a:rPr lang="en-US" altLang="en-US" sz="1600">
                <a:solidFill>
                  <a:schemeClr val="bg1"/>
                </a:solidFill>
              </a:rPr>
              <a:t>года</a:t>
            </a:r>
            <a:r>
              <a:rPr lang="en-US" altLang="ru-RU" sz="160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Мой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прапрадед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Шувалов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Егор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Семенович</a:t>
            </a:r>
            <a:r>
              <a:rPr lang="en-US" altLang="ru-RU" sz="1600">
                <a:solidFill>
                  <a:schemeClr val="bg1"/>
                </a:solidFill>
              </a:rPr>
              <a:t>, </a:t>
            </a:r>
            <a:r>
              <a:rPr lang="en-US" altLang="en-US" sz="1600">
                <a:solidFill>
                  <a:schemeClr val="bg1"/>
                </a:solidFill>
              </a:rPr>
              <a:t>отец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Михаила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Егоровича</a:t>
            </a:r>
            <a:r>
              <a:rPr lang="en-US" altLang="ru-RU" sz="1600">
                <a:solidFill>
                  <a:schemeClr val="bg1"/>
                </a:solidFill>
              </a:rPr>
              <a:t>, </a:t>
            </a:r>
            <a:r>
              <a:rPr lang="en-US" altLang="en-US" sz="1600">
                <a:solidFill>
                  <a:schemeClr val="bg1"/>
                </a:solidFill>
              </a:rPr>
              <a:t>родился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</a:t>
            </a:r>
            <a:r>
              <a:rPr lang="en-US" altLang="ru-RU" sz="1600">
                <a:solidFill>
                  <a:schemeClr val="bg1"/>
                </a:solidFill>
              </a:rPr>
              <a:t> 1892 </a:t>
            </a:r>
            <a:r>
              <a:rPr lang="en-US" altLang="en-US" sz="1600">
                <a:solidFill>
                  <a:schemeClr val="bg1"/>
                </a:solidFill>
              </a:rPr>
              <a:t>году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Для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Егора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Семёновича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война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началась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</a:t>
            </a:r>
            <a:r>
              <a:rPr lang="en-US" altLang="ru-RU" sz="1600">
                <a:solidFill>
                  <a:schemeClr val="bg1"/>
                </a:solidFill>
              </a:rPr>
              <a:t> 1941 </a:t>
            </a:r>
            <a:r>
              <a:rPr lang="en-US" altLang="en-US" sz="1600">
                <a:solidFill>
                  <a:schemeClr val="bg1"/>
                </a:solidFill>
              </a:rPr>
              <a:t>году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В</a:t>
            </a:r>
            <a:r>
              <a:rPr lang="en-US" altLang="ru-RU" sz="1600">
                <a:solidFill>
                  <a:schemeClr val="bg1"/>
                </a:solidFill>
              </a:rPr>
              <a:t> 1942 </a:t>
            </a:r>
            <a:r>
              <a:rPr lang="en-US" altLang="en-US" sz="1600">
                <a:solidFill>
                  <a:schemeClr val="bg1"/>
                </a:solidFill>
              </a:rPr>
              <a:t>году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воевал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под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командованием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маршала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Рокосовского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Дошел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до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Германии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Других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сведений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о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его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боевом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пути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и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наградах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не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сохранились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Умер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в</a:t>
            </a:r>
            <a:r>
              <a:rPr lang="en-US" altLang="ru-RU" sz="1600">
                <a:solidFill>
                  <a:schemeClr val="bg1"/>
                </a:solidFill>
              </a:rPr>
              <a:t> 1972 </a:t>
            </a:r>
            <a:r>
              <a:rPr lang="en-US" altLang="en-US" sz="1600">
                <a:solidFill>
                  <a:schemeClr val="bg1"/>
                </a:solidFill>
              </a:rPr>
              <a:t>г</a:t>
            </a:r>
            <a:r>
              <a:rPr lang="en-US" altLang="ru-RU" sz="1600">
                <a:solidFill>
                  <a:schemeClr val="bg1"/>
                </a:solidFill>
              </a:rPr>
              <a:t>. </a:t>
            </a:r>
            <a:r>
              <a:rPr lang="en-US" altLang="en-US" sz="1600">
                <a:solidFill>
                  <a:schemeClr val="bg1"/>
                </a:solidFill>
              </a:rPr>
              <a:t>Наша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семья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бережно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хранит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память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о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родных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героях</a:t>
            </a:r>
            <a:r>
              <a:rPr lang="en-US" altLang="ru-RU" sz="1600">
                <a:solidFill>
                  <a:schemeClr val="bg1"/>
                </a:solidFill>
              </a:rPr>
              <a:t>, </a:t>
            </a:r>
            <a:r>
              <a:rPr lang="en-US" altLang="en-US" sz="1600">
                <a:solidFill>
                  <a:schemeClr val="bg1"/>
                </a:solidFill>
              </a:rPr>
              <a:t>подаривших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нам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мирную</a:t>
            </a:r>
            <a:r>
              <a:rPr lang="en-US" altLang="ru-RU" sz="1600">
                <a:solidFill>
                  <a:schemeClr val="bg1"/>
                </a:solidFill>
              </a:rPr>
              <a:t> </a:t>
            </a:r>
            <a:r>
              <a:rPr lang="en-US" altLang="en-US" sz="1600">
                <a:solidFill>
                  <a:schemeClr val="bg1"/>
                </a:solidFill>
              </a:rPr>
              <a:t>жизнь</a:t>
            </a:r>
            <a:r>
              <a:rPr lang="en-US" altLang="ru-RU" sz="160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00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460" y="188595"/>
            <a:ext cx="4361815" cy="4825365"/>
          </a:xfrm>
          <a:prstGeom prst="rect">
            <a:avLst/>
          </a:prstGeom>
        </p:spPr>
      </p:pic>
      <p:pic>
        <p:nvPicPr>
          <p:cNvPr id="3" name="Изображение 2" descr="005"/>
          <p:cNvPicPr>
            <a:picLocks noChangeAspect="1"/>
          </p:cNvPicPr>
          <p:nvPr/>
        </p:nvPicPr>
        <p:blipFill>
          <a:blip r:embed="rId3" cstate="print"/>
          <a:srcRect b="64731"/>
          <a:stretch>
            <a:fillRect/>
          </a:stretch>
        </p:blipFill>
        <p:spPr>
          <a:xfrm>
            <a:off x="260350" y="5013960"/>
            <a:ext cx="4350385" cy="161226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4768850" y="189230"/>
            <a:ext cx="4238625" cy="69284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en-US" sz="1600">
                <a:solidFill>
                  <a:schemeClr val="bg1"/>
                </a:solidFill>
              </a:rPr>
              <a:t>С</a:t>
            </a:r>
            <a:r>
              <a:rPr lang="en-US" altLang="en-US" sz="1600" b="1">
                <a:solidFill>
                  <a:schemeClr val="bg1"/>
                </a:solidFill>
              </a:rPr>
              <a:t>вицкова</a:t>
            </a:r>
            <a:r>
              <a:rPr lang="en-US" altLang="ru-RU" sz="1600" b="1">
                <a:solidFill>
                  <a:schemeClr val="bg1"/>
                </a:solidFill>
              </a:rPr>
              <a:t> (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девичестве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Гришанова</a:t>
            </a:r>
            <a:r>
              <a:rPr lang="en-US" altLang="ru-RU" sz="1600" b="1">
                <a:solidFill>
                  <a:schemeClr val="bg1"/>
                </a:solidFill>
              </a:rPr>
              <a:t> ) </a:t>
            </a:r>
            <a:r>
              <a:rPr lang="en-US" altLang="en-US" sz="1600" b="1">
                <a:solidFill>
                  <a:schemeClr val="bg1"/>
                </a:solidFill>
              </a:rPr>
              <a:t>Мария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Осиповна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прабабушка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Мыльниковой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Алены</a:t>
            </a:r>
            <a:r>
              <a:rPr lang="en-US" altLang="ru-RU" sz="1600" b="1">
                <a:solidFill>
                  <a:schemeClr val="bg1"/>
                </a:solidFill>
              </a:rPr>
              <a:t> . </a:t>
            </a:r>
            <a:r>
              <a:rPr lang="en-US" altLang="en-US" sz="1600" b="1">
                <a:solidFill>
                  <a:schemeClr val="bg1"/>
                </a:solidFill>
              </a:rPr>
              <a:t>Мария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Осиповна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родилась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1926 </a:t>
            </a:r>
            <a:r>
              <a:rPr lang="en-US" altLang="en-US" sz="1600" b="1">
                <a:solidFill>
                  <a:schemeClr val="bg1"/>
                </a:solidFill>
              </a:rPr>
              <a:t>году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совсем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юной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июле</a:t>
            </a:r>
            <a:r>
              <a:rPr lang="en-US" altLang="ru-RU" sz="1600" b="1">
                <a:solidFill>
                  <a:schemeClr val="bg1"/>
                </a:solidFill>
              </a:rPr>
              <a:t> 1943 </a:t>
            </a:r>
            <a:r>
              <a:rPr lang="en-US" altLang="en-US" sz="1600" b="1">
                <a:solidFill>
                  <a:schemeClr val="bg1"/>
                </a:solidFill>
              </a:rPr>
              <a:t>года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ушла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фронт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Служила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34 </a:t>
            </a:r>
            <a:r>
              <a:rPr lang="en-US" altLang="en-US" sz="1600" b="1">
                <a:solidFill>
                  <a:schemeClr val="bg1"/>
                </a:solidFill>
              </a:rPr>
              <a:t>полевом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прачотряде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Сейчас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даже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представить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порой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невозможно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как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хрупкие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девушки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перестирывали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нет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килограммы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тонны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грязных</a:t>
            </a:r>
            <a:r>
              <a:rPr lang="en-US" altLang="ru-RU" sz="1600" b="1">
                <a:solidFill>
                  <a:schemeClr val="bg1"/>
                </a:solidFill>
              </a:rPr>
              <a:t> , </a:t>
            </a:r>
            <a:r>
              <a:rPr lang="en-US" altLang="en-US" sz="1600" b="1">
                <a:solidFill>
                  <a:schemeClr val="bg1"/>
                </a:solidFill>
              </a:rPr>
              <a:t>окровавленных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бинтов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простыней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верхней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нижней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одежды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это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всё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вручную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под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бомбёжками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шквальным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огнём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вражеской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артиллерии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минометов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Особенно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трудно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приходилось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зимой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руки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просто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коченели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от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холода</a:t>
            </a:r>
            <a:r>
              <a:rPr lang="en-US" altLang="ru-RU" sz="1600" b="1">
                <a:solidFill>
                  <a:schemeClr val="bg1"/>
                </a:solidFill>
              </a:rPr>
              <a:t>; </a:t>
            </a:r>
            <a:r>
              <a:rPr lang="en-US" altLang="en-US" sz="1600" b="1">
                <a:solidFill>
                  <a:schemeClr val="bg1"/>
                </a:solidFill>
              </a:rPr>
              <a:t>пальцы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переставали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слушаться</a:t>
            </a:r>
            <a:r>
              <a:rPr lang="en-US" altLang="ru-RU" sz="1600" b="1">
                <a:solidFill>
                  <a:schemeClr val="bg1"/>
                </a:solidFill>
              </a:rPr>
              <a:t>,  </a:t>
            </a:r>
            <a:r>
              <a:rPr lang="en-US" altLang="en-US" sz="1600" b="1">
                <a:solidFill>
                  <a:schemeClr val="bg1"/>
                </a:solidFill>
              </a:rPr>
              <a:t>теряли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чувствительность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Это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был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адский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труд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длиной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2 </a:t>
            </a:r>
            <a:r>
              <a:rPr lang="en-US" altLang="en-US" sz="1600" b="1">
                <a:solidFill>
                  <a:schemeClr val="bg1"/>
                </a:solidFill>
              </a:rPr>
              <a:t>года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Война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для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Марии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Осиповны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закончилась</a:t>
            </a:r>
            <a:r>
              <a:rPr lang="en-US" altLang="ru-RU" sz="1600" b="1">
                <a:solidFill>
                  <a:schemeClr val="bg1"/>
                </a:solidFill>
              </a:rPr>
              <a:t> 5 </a:t>
            </a:r>
            <a:r>
              <a:rPr lang="en-US" altLang="en-US" sz="1600" b="1">
                <a:solidFill>
                  <a:schemeClr val="bg1"/>
                </a:solidFill>
              </a:rPr>
              <a:t>мая</a:t>
            </a:r>
            <a:r>
              <a:rPr lang="en-US" altLang="ru-RU" sz="1600" b="1">
                <a:solidFill>
                  <a:schemeClr val="bg1"/>
                </a:solidFill>
              </a:rPr>
              <a:t> 1945 </a:t>
            </a:r>
            <a:r>
              <a:rPr lang="en-US" altLang="en-US" sz="1600" b="1">
                <a:solidFill>
                  <a:schemeClr val="bg1"/>
                </a:solidFill>
              </a:rPr>
              <a:t>года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Вернулась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домой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разрушенную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фашистами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деревню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Дорожаево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Вышла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замуж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за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фронтовика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Свицкова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Петра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Петровича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пошли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дети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декабре</a:t>
            </a:r>
            <a:r>
              <a:rPr lang="en-US" altLang="ru-RU" sz="1600" b="1">
                <a:solidFill>
                  <a:schemeClr val="bg1"/>
                </a:solidFill>
              </a:rPr>
              <a:t> 1996 </a:t>
            </a:r>
            <a:r>
              <a:rPr lang="en-US" altLang="en-US" sz="1600" b="1">
                <a:solidFill>
                  <a:schemeClr val="bg1"/>
                </a:solidFill>
              </a:rPr>
              <a:t>года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она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умерла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сне</a:t>
            </a:r>
            <a:r>
              <a:rPr lang="en-US" altLang="ru-RU" sz="1600" b="1">
                <a:solidFill>
                  <a:schemeClr val="bg1"/>
                </a:solidFill>
              </a:rPr>
              <a:t>: </a:t>
            </a:r>
            <a:r>
              <a:rPr lang="en-US" altLang="en-US" sz="1600" b="1">
                <a:solidFill>
                  <a:schemeClr val="bg1"/>
                </a:solidFill>
              </a:rPr>
              <a:t>сердце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остановилось</a:t>
            </a:r>
            <a:r>
              <a:rPr lang="en-US" altLang="ru-RU" sz="1600" b="1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00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705" y="188595"/>
            <a:ext cx="3927475" cy="4555490"/>
          </a:xfrm>
          <a:prstGeom prst="rect">
            <a:avLst/>
          </a:prstGeom>
        </p:spPr>
      </p:pic>
      <p:pic>
        <p:nvPicPr>
          <p:cNvPr id="3" name="Изображение 2" descr="006"/>
          <p:cNvPicPr>
            <a:picLocks noChangeAspect="1"/>
          </p:cNvPicPr>
          <p:nvPr/>
        </p:nvPicPr>
        <p:blipFill>
          <a:blip r:embed="rId3" cstate="print"/>
          <a:srcRect l="6640" t="13250" r="5187" b="44750"/>
          <a:stretch>
            <a:fillRect/>
          </a:stretch>
        </p:blipFill>
        <p:spPr>
          <a:xfrm>
            <a:off x="179705" y="4580890"/>
            <a:ext cx="3970020" cy="236982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4309745" y="281305"/>
            <a:ext cx="4406900" cy="6609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en-US" sz="1600" b="1">
                <a:solidFill>
                  <a:schemeClr val="bg1"/>
                </a:solidFill>
              </a:rPr>
              <a:t>Свицков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Петр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Петрович</a:t>
            </a:r>
            <a:r>
              <a:rPr lang="en-US" altLang="ru-RU" sz="1600" b="1">
                <a:solidFill>
                  <a:schemeClr val="bg1"/>
                </a:solidFill>
              </a:rPr>
              <a:t> – </a:t>
            </a:r>
            <a:r>
              <a:rPr lang="en-US" altLang="en-US" sz="1600" b="1">
                <a:solidFill>
                  <a:schemeClr val="bg1"/>
                </a:solidFill>
              </a:rPr>
              <a:t>прадед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Мыльниковой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Алёны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Это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был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очень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скромный</a:t>
            </a:r>
            <a:r>
              <a:rPr lang="en-US" altLang="ru-RU" sz="1600" b="1">
                <a:solidFill>
                  <a:schemeClr val="bg1"/>
                </a:solidFill>
              </a:rPr>
              <a:t> , </a:t>
            </a:r>
            <a:r>
              <a:rPr lang="en-US" altLang="en-US" sz="1600" b="1">
                <a:solidFill>
                  <a:schemeClr val="bg1"/>
                </a:solidFill>
              </a:rPr>
              <a:t>умный</a:t>
            </a:r>
            <a:r>
              <a:rPr lang="en-US" altLang="ru-RU" sz="1600" b="1">
                <a:solidFill>
                  <a:schemeClr val="bg1"/>
                </a:solidFill>
              </a:rPr>
              <a:t>,  </a:t>
            </a:r>
            <a:r>
              <a:rPr lang="en-US" altLang="en-US" sz="1600" b="1">
                <a:solidFill>
                  <a:schemeClr val="bg1"/>
                </a:solidFill>
              </a:rPr>
              <a:t>трудолюбивый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человек</a:t>
            </a:r>
            <a:r>
              <a:rPr lang="en-US" altLang="ru-RU" sz="1600" b="1">
                <a:solidFill>
                  <a:schemeClr val="bg1"/>
                </a:solidFill>
              </a:rPr>
              <a:t> , </a:t>
            </a:r>
            <a:r>
              <a:rPr lang="en-US" altLang="en-US" sz="1600" b="1">
                <a:solidFill>
                  <a:schemeClr val="bg1"/>
                </a:solidFill>
              </a:rPr>
              <a:t>его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уважали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односельчане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любили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дети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Петр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Петрович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всегда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четко</a:t>
            </a:r>
            <a:r>
              <a:rPr lang="en-US" altLang="ru-RU" sz="1600" b="1">
                <a:solidFill>
                  <a:schemeClr val="bg1"/>
                </a:solidFill>
              </a:rPr>
              <a:t> , </a:t>
            </a:r>
            <a:r>
              <a:rPr lang="en-US" altLang="en-US" sz="1600" b="1">
                <a:solidFill>
                  <a:schemeClr val="bg1"/>
                </a:solidFill>
              </a:rPr>
              <a:t>старательно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без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спешки</a:t>
            </a:r>
            <a:r>
              <a:rPr lang="en-US" altLang="ru-RU" sz="1600" b="1">
                <a:solidFill>
                  <a:schemeClr val="bg1"/>
                </a:solidFill>
              </a:rPr>
              <a:t> , </a:t>
            </a:r>
            <a:r>
              <a:rPr lang="en-US" altLang="en-US" sz="1600" b="1">
                <a:solidFill>
                  <a:schemeClr val="bg1"/>
                </a:solidFill>
              </a:rPr>
              <a:t>суеты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бахвальства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исполнял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любую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порученную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ему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работу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Это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была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основная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черта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его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характера</a:t>
            </a:r>
            <a:r>
              <a:rPr lang="en-US" altLang="ru-RU" sz="1600" b="1">
                <a:solidFill>
                  <a:schemeClr val="bg1"/>
                </a:solidFill>
              </a:rPr>
              <a:t> . </a:t>
            </a:r>
            <a:r>
              <a:rPr lang="en-US" altLang="en-US" sz="1600" b="1">
                <a:solidFill>
                  <a:schemeClr val="bg1"/>
                </a:solidFill>
              </a:rPr>
              <a:t>Свой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боевой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путь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начал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1393 </a:t>
            </a:r>
            <a:r>
              <a:rPr lang="en-US" altLang="en-US" sz="1600" b="1">
                <a:solidFill>
                  <a:schemeClr val="bg1"/>
                </a:solidFill>
              </a:rPr>
              <a:t>зенитно</a:t>
            </a:r>
            <a:r>
              <a:rPr lang="en-US" altLang="ru-RU" sz="1600" b="1">
                <a:solidFill>
                  <a:schemeClr val="bg1"/>
                </a:solidFill>
              </a:rPr>
              <a:t>-</a:t>
            </a:r>
            <a:r>
              <a:rPr lang="en-US" altLang="en-US" sz="1600" b="1">
                <a:solidFill>
                  <a:schemeClr val="bg1"/>
                </a:solidFill>
              </a:rPr>
              <a:t>артиллерийском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полку</a:t>
            </a:r>
            <a:r>
              <a:rPr lang="en-US" altLang="ru-RU" sz="1600" b="1">
                <a:solidFill>
                  <a:schemeClr val="bg1"/>
                </a:solidFill>
              </a:rPr>
              <a:t> 2-</a:t>
            </a:r>
            <a:r>
              <a:rPr lang="en-US" altLang="en-US" sz="1600" b="1">
                <a:solidFill>
                  <a:schemeClr val="bg1"/>
                </a:solidFill>
              </a:rPr>
              <a:t>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ударной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Армии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Освобождал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блокадный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Ленинград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получил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первую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медаль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" altLang="en-US" sz="1600" b="1">
                <a:solidFill>
                  <a:schemeClr val="bg1"/>
                </a:solidFill>
              </a:rPr>
              <a:t>«</a:t>
            </a:r>
            <a:r>
              <a:rPr lang="en-US" altLang="en-US" sz="1600" b="1">
                <a:solidFill>
                  <a:schemeClr val="bg1"/>
                </a:solidFill>
              </a:rPr>
              <a:t>За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оборону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Ленинграда</a:t>
            </a:r>
            <a:r>
              <a:rPr lang="" altLang="en-US" sz="1600" b="1">
                <a:solidFill>
                  <a:schemeClr val="bg1"/>
                </a:solidFill>
              </a:rPr>
              <a:t>»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дальше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Выборг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Псков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Нарва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Рига</a:t>
            </a:r>
            <a:r>
              <a:rPr lang="en-US" altLang="ru-RU" sz="1600" b="1">
                <a:solidFill>
                  <a:schemeClr val="bg1"/>
                </a:solidFill>
              </a:rPr>
              <a:t>… </a:t>
            </a:r>
            <a:r>
              <a:rPr lang="en-US" altLang="en-US" sz="1600" b="1">
                <a:solidFill>
                  <a:schemeClr val="bg1"/>
                </a:solidFill>
              </a:rPr>
              <a:t>Здесь</a:t>
            </a:r>
            <a:r>
              <a:rPr lang="en-US" altLang="ru-RU" sz="1600" b="1">
                <a:solidFill>
                  <a:schemeClr val="bg1"/>
                </a:solidFill>
              </a:rPr>
              <a:t>  </a:t>
            </a:r>
            <a:r>
              <a:rPr lang="en-US" altLang="en-US" sz="1600" b="1">
                <a:solidFill>
                  <a:schemeClr val="bg1"/>
                </a:solidFill>
              </a:rPr>
              <a:t>под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Ригой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молодой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боец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получил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свою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вторую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боевую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награду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" altLang="en-US" sz="1600" b="1">
                <a:solidFill>
                  <a:schemeClr val="bg1"/>
                </a:solidFill>
              </a:rPr>
              <a:t>«</a:t>
            </a:r>
            <a:r>
              <a:rPr lang="en-US" altLang="en-US" sz="1600" b="1">
                <a:solidFill>
                  <a:schemeClr val="bg1"/>
                </a:solidFill>
              </a:rPr>
              <a:t>За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отвагу</a:t>
            </a:r>
            <a:r>
              <a:rPr lang="" altLang="en-US" sz="1600" b="1">
                <a:solidFill>
                  <a:schemeClr val="bg1"/>
                </a:solidFill>
              </a:rPr>
              <a:t>»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За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боевые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заслуги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младший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сержант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Свицков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</a:t>
            </a:r>
            <a:r>
              <a:rPr lang="en-US" altLang="ru-RU" sz="1600" b="1">
                <a:solidFill>
                  <a:schemeClr val="bg1"/>
                </a:solidFill>
              </a:rPr>
              <a:t>.</a:t>
            </a:r>
            <a:r>
              <a:rPr lang="en-US" altLang="en-US" sz="1600" b="1">
                <a:solidFill>
                  <a:schemeClr val="bg1"/>
                </a:solidFill>
              </a:rPr>
              <a:t>П</a:t>
            </a:r>
            <a:r>
              <a:rPr lang="en-US" altLang="ru-RU" sz="1600" b="1">
                <a:solidFill>
                  <a:schemeClr val="bg1"/>
                </a:solidFill>
              </a:rPr>
              <a:t>.  </a:t>
            </a:r>
            <a:r>
              <a:rPr lang="en-US" altLang="en-US" sz="1600" b="1">
                <a:solidFill>
                  <a:schemeClr val="bg1"/>
                </a:solidFill>
              </a:rPr>
              <a:t>награждён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также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медалью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" altLang="en-US" sz="1600" b="1">
                <a:solidFill>
                  <a:schemeClr val="bg1"/>
                </a:solidFill>
              </a:rPr>
              <a:t>«</a:t>
            </a:r>
            <a:r>
              <a:rPr lang="en-US" altLang="en-US" sz="1600" b="1">
                <a:solidFill>
                  <a:schemeClr val="bg1"/>
                </a:solidFill>
              </a:rPr>
              <a:t>За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победу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над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Германией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Великой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Отечественной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войне</a:t>
            </a:r>
            <a:r>
              <a:rPr lang="en-US" altLang="ru-RU" sz="1600" b="1">
                <a:solidFill>
                  <a:schemeClr val="bg1"/>
                </a:solidFill>
              </a:rPr>
              <a:t> 1941-1945 </a:t>
            </a:r>
            <a:r>
              <a:rPr lang="en-US" altLang="en-US" sz="1600" b="1">
                <a:solidFill>
                  <a:schemeClr val="bg1"/>
                </a:solidFill>
              </a:rPr>
              <a:t>годов</a:t>
            </a:r>
            <a:r>
              <a:rPr lang="" altLang="en-US" sz="1600" b="1">
                <a:solidFill>
                  <a:schemeClr val="bg1"/>
                </a:solidFill>
              </a:rPr>
              <a:t>»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Орденом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Отечественной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войны</a:t>
            </a:r>
            <a:r>
              <a:rPr lang="en-US" altLang="ru-RU" sz="1600" b="1">
                <a:solidFill>
                  <a:schemeClr val="bg1"/>
                </a:solidFill>
              </a:rPr>
              <a:t> II </a:t>
            </a:r>
            <a:r>
              <a:rPr lang="en-US" altLang="en-US" sz="1600" b="1">
                <a:solidFill>
                  <a:schemeClr val="bg1"/>
                </a:solidFill>
              </a:rPr>
              <a:t>степени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Демобилизовался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он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только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1950 </a:t>
            </a:r>
            <a:r>
              <a:rPr lang="en-US" altLang="en-US" sz="1600" b="1">
                <a:solidFill>
                  <a:schemeClr val="bg1"/>
                </a:solidFill>
              </a:rPr>
              <a:t>году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Вырнулся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домой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д</a:t>
            </a:r>
            <a:r>
              <a:rPr lang="en-US" altLang="ru-RU" sz="1600" b="1">
                <a:solidFill>
                  <a:schemeClr val="bg1"/>
                </a:solidFill>
              </a:rPr>
              <a:t>.</a:t>
            </a:r>
            <a:r>
              <a:rPr lang="en-US" altLang="en-US" sz="1600" b="1">
                <a:solidFill>
                  <a:schemeClr val="bg1"/>
                </a:solidFill>
              </a:rPr>
              <a:t>Дорожаево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Вырастил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вместе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женой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Свиковой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М</a:t>
            </a:r>
            <a:r>
              <a:rPr lang="en-US" altLang="ru-RU" sz="1600" b="1">
                <a:solidFill>
                  <a:schemeClr val="bg1"/>
                </a:solidFill>
              </a:rPr>
              <a:t>.</a:t>
            </a:r>
            <a:r>
              <a:rPr lang="en-US" altLang="en-US" sz="1600" b="1">
                <a:solidFill>
                  <a:schemeClr val="bg1"/>
                </a:solidFill>
              </a:rPr>
              <a:t>О</a:t>
            </a:r>
            <a:r>
              <a:rPr lang="en-US" altLang="ru-RU" sz="1600" b="1">
                <a:solidFill>
                  <a:schemeClr val="bg1"/>
                </a:solidFill>
              </a:rPr>
              <a:t>. 4 </a:t>
            </a:r>
            <a:r>
              <a:rPr lang="en-US" altLang="en-US" sz="1600" b="1">
                <a:solidFill>
                  <a:schemeClr val="bg1"/>
                </a:solidFill>
              </a:rPr>
              <a:t>детей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Умер</a:t>
            </a:r>
            <a:r>
              <a:rPr lang="en-US" altLang="ru-RU" sz="1600" b="1">
                <a:solidFill>
                  <a:schemeClr val="bg1"/>
                </a:solidFill>
              </a:rPr>
              <a:t> 02.03.2007 </a:t>
            </a:r>
            <a:r>
              <a:rPr lang="en-US" altLang="en-US" sz="1600" b="1">
                <a:solidFill>
                  <a:schemeClr val="bg1"/>
                </a:solidFill>
              </a:rPr>
              <a:t>г</a:t>
            </a:r>
            <a:r>
              <a:rPr lang="en-US" altLang="ru-RU" sz="1600" b="1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00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950" y="129540"/>
            <a:ext cx="4982210" cy="6728460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5190490" y="188595"/>
            <a:ext cx="3648710" cy="65684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 defTabSz="4445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zh-CN" sz="1400" b="1">
                <a:solidFill>
                  <a:schemeClr val="bg1"/>
                </a:solidFill>
                <a:latin typeface="Calibri" panose="020F0502020204030204"/>
                <a:ea typeface="Calibri" panose="020F0502020204030204"/>
              </a:rPr>
              <a:t>Война – время тяжких, страшных испытаний, и мы должны помнить тех, кто отстоял нашу свободу, нашу жизнь, нашу родную землю.Голов Тимофей Афонасьевич</a:t>
            </a:r>
            <a:r>
              <a:rPr lang="ru-RU" altLang="zh-CN" sz="1400" b="1">
                <a:solidFill>
                  <a:schemeClr val="bg1"/>
                </a:solidFill>
                <a:latin typeface="Calibri" panose="020F0502020204030204"/>
                <a:ea typeface="Calibri" panose="020F0502020204030204"/>
              </a:rPr>
              <a:t>, прадед Тананаева Глеба,</a:t>
            </a:r>
            <a:r>
              <a:rPr lang="zh-CN" sz="1400" b="1">
                <a:solidFill>
                  <a:schemeClr val="bg1"/>
                </a:solidFill>
                <a:latin typeface="Calibri" panose="020F0502020204030204"/>
                <a:ea typeface="Calibri" panose="020F0502020204030204"/>
              </a:rPr>
              <a:t> был крестьянином , он пахал землю, растил детей.    </a:t>
            </a:r>
            <a:r>
              <a:rPr lang="ru-RU" altLang="zh-CN" sz="1400" b="1">
                <a:solidFill>
                  <a:schemeClr val="bg1"/>
                </a:solidFill>
                <a:latin typeface="Calibri" panose="020F0502020204030204"/>
                <a:ea typeface="Calibri" panose="020F0502020204030204"/>
              </a:rPr>
              <a:t>Н</a:t>
            </a:r>
            <a:r>
              <a:rPr lang="zh-CN" sz="1400" b="1">
                <a:solidFill>
                  <a:schemeClr val="bg1"/>
                </a:solidFill>
                <a:latin typeface="Calibri" panose="020F0502020204030204"/>
                <a:ea typeface="Calibri" panose="020F0502020204030204"/>
              </a:rPr>
              <a:t>о пришла война.  И он, обняв жену и детей, сказал: «Беда пришла: надо родину защищать!». Тимофей Афонасьевич был уже не призывного возраста – </a:t>
            </a:r>
            <a:r>
              <a:rPr lang="zh-CN" sz="1400" b="1">
                <a:solidFill>
                  <a:schemeClr val="bg1"/>
                </a:solidFill>
                <a:uFillTx/>
                <a:latin typeface="(Воспользуйтесь шрифтом для ази" charset="0"/>
                <a:ea typeface="Calibri" panose="020F0502020204030204"/>
              </a:rPr>
              <a:t>когда </a:t>
            </a:r>
            <a:r>
              <a:rPr lang="zh-CN" sz="1400" b="1">
                <a:solidFill>
                  <a:schemeClr val="bg1"/>
                </a:solidFill>
                <a:latin typeface="Calibri" panose="020F0502020204030204"/>
                <a:ea typeface="Calibri" panose="020F0502020204030204"/>
              </a:rPr>
              <a:t>началась война ему было 50 лет. Он убавил себе 4 года и ушел на фронт. Ушел навсегда – пропал без вести в 1943 году.  Его жена Татьяна Степановна, глядя на Вечный огонь на Могиле неизвестного солдата, всегда тихо и скорбно говорила: «Вот и мой Тимофей там лежит». Память о своем муже она хранила всю жизнь. И нам в наследство осталась её только память, потому что ничего материального, даже фотографий, не осталось – отступающие враги сожгли деревню Дорожаево, и в этом пожарище всё сгорело .  И мы , праправнуки, сохранили память о своих предках, мужеством и трудами которых мы сейчас живем.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00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850" y="270510"/>
            <a:ext cx="3235325" cy="4519930"/>
          </a:xfrm>
          <a:prstGeom prst="rect">
            <a:avLst/>
          </a:prstGeom>
        </p:spPr>
      </p:pic>
      <p:pic>
        <p:nvPicPr>
          <p:cNvPr id="3" name="Изображение 2" descr="005"/>
          <p:cNvPicPr>
            <a:picLocks noChangeAspect="1"/>
          </p:cNvPicPr>
          <p:nvPr/>
        </p:nvPicPr>
        <p:blipFill>
          <a:blip r:embed="rId3" cstate="print"/>
          <a:srcRect t="8501" b="60258"/>
          <a:stretch>
            <a:fillRect/>
          </a:stretch>
        </p:blipFill>
        <p:spPr>
          <a:xfrm>
            <a:off x="241300" y="4940935"/>
            <a:ext cx="3415030" cy="148145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4103370" y="294640"/>
            <a:ext cx="4321810" cy="78460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en-US" b="1">
                <a:solidFill>
                  <a:schemeClr val="bg1"/>
                </a:solidFill>
              </a:rPr>
              <a:t>Шаров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Петр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Васильевич</a:t>
            </a:r>
            <a:r>
              <a:rPr lang="en-US" altLang="ru-RU" b="1">
                <a:solidFill>
                  <a:schemeClr val="bg1"/>
                </a:solidFill>
              </a:rPr>
              <a:t> – </a:t>
            </a:r>
            <a:r>
              <a:rPr lang="en-US" altLang="en-US" b="1">
                <a:solidFill>
                  <a:schemeClr val="bg1"/>
                </a:solidFill>
              </a:rPr>
              <a:t>прадед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Новикова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Егора</a:t>
            </a:r>
            <a:r>
              <a:rPr lang="en-US" altLang="ru-RU" b="1">
                <a:solidFill>
                  <a:schemeClr val="bg1"/>
                </a:solidFill>
              </a:rPr>
              <a:t>. </a:t>
            </a:r>
            <a:r>
              <a:rPr lang="en-US" altLang="en-US" b="1">
                <a:solidFill>
                  <a:schemeClr val="bg1"/>
                </a:solidFill>
              </a:rPr>
              <a:t>Петр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Васильевич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родился</a:t>
            </a:r>
            <a:r>
              <a:rPr lang="en-US" altLang="ru-RU" b="1">
                <a:solidFill>
                  <a:schemeClr val="bg1"/>
                </a:solidFill>
              </a:rPr>
              <a:t> 22.12.1910 </a:t>
            </a:r>
            <a:r>
              <a:rPr lang="en-US" altLang="en-US" b="1">
                <a:solidFill>
                  <a:schemeClr val="bg1"/>
                </a:solidFill>
              </a:rPr>
              <a:t>г</a:t>
            </a:r>
            <a:r>
              <a:rPr lang="en-US" altLang="ru-RU" b="1">
                <a:solidFill>
                  <a:schemeClr val="bg1"/>
                </a:solidFill>
              </a:rPr>
              <a:t>. </a:t>
            </a:r>
            <a:r>
              <a:rPr lang="en-US" altLang="en-US" b="1">
                <a:solidFill>
                  <a:schemeClr val="bg1"/>
                </a:solidFill>
              </a:rPr>
              <a:t>Был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призван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в</a:t>
            </a:r>
            <a:r>
              <a:rPr lang="en-US" altLang="ru-RU" b="1">
                <a:solidFill>
                  <a:schemeClr val="bg1"/>
                </a:solidFill>
              </a:rPr>
              <a:t> 1941 </a:t>
            </a:r>
            <a:r>
              <a:rPr lang="en-US" altLang="en-US" b="1">
                <a:solidFill>
                  <a:schemeClr val="bg1"/>
                </a:solidFill>
              </a:rPr>
              <a:t>году</a:t>
            </a:r>
            <a:r>
              <a:rPr lang="en-US" altLang="ru-RU" b="1">
                <a:solidFill>
                  <a:schemeClr val="bg1"/>
                </a:solidFill>
              </a:rPr>
              <a:t>. </a:t>
            </a:r>
            <a:r>
              <a:rPr lang="en-US" altLang="en-US" b="1">
                <a:solidFill>
                  <a:schemeClr val="bg1"/>
                </a:solidFill>
              </a:rPr>
              <a:t>Место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службы</a:t>
            </a:r>
            <a:r>
              <a:rPr lang="en-US" altLang="ru-RU" b="1">
                <a:solidFill>
                  <a:schemeClr val="bg1"/>
                </a:solidFill>
              </a:rPr>
              <a:t> – 243 </a:t>
            </a:r>
            <a:r>
              <a:rPr lang="en-US" altLang="en-US" b="1">
                <a:solidFill>
                  <a:schemeClr val="bg1"/>
                </a:solidFill>
              </a:rPr>
              <a:t>стрелковый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полк</a:t>
            </a:r>
            <a:r>
              <a:rPr lang="en-US" altLang="ru-RU" b="1">
                <a:solidFill>
                  <a:schemeClr val="bg1"/>
                </a:solidFill>
              </a:rPr>
              <a:t> 52 </a:t>
            </a:r>
            <a:r>
              <a:rPr lang="en-US" altLang="en-US" b="1">
                <a:solidFill>
                  <a:schemeClr val="bg1"/>
                </a:solidFill>
              </a:rPr>
              <a:t>моторизованная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бригада</a:t>
            </a:r>
            <a:r>
              <a:rPr lang="en-US" altLang="ru-RU" b="1">
                <a:solidFill>
                  <a:schemeClr val="bg1"/>
                </a:solidFill>
              </a:rPr>
              <a:t> . </a:t>
            </a:r>
            <a:r>
              <a:rPr lang="en-US" altLang="en-US" b="1">
                <a:solidFill>
                  <a:schemeClr val="bg1"/>
                </a:solidFill>
              </a:rPr>
              <a:t>Воинское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звание</a:t>
            </a:r>
            <a:r>
              <a:rPr lang="en-US" altLang="ru-RU" b="1">
                <a:solidFill>
                  <a:schemeClr val="bg1"/>
                </a:solidFill>
              </a:rPr>
              <a:t> -  </a:t>
            </a:r>
            <a:r>
              <a:rPr lang="en-US" altLang="en-US" b="1">
                <a:solidFill>
                  <a:schemeClr val="bg1"/>
                </a:solidFill>
              </a:rPr>
              <a:t>старший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сержант</a:t>
            </a:r>
            <a:r>
              <a:rPr lang="en-US" altLang="ru-RU" b="1">
                <a:solidFill>
                  <a:schemeClr val="bg1"/>
                </a:solidFill>
              </a:rPr>
              <a:t>. </a:t>
            </a:r>
            <a:r>
              <a:rPr lang="en-US" altLang="en-US" b="1">
                <a:solidFill>
                  <a:schemeClr val="bg1"/>
                </a:solidFill>
              </a:rPr>
              <a:t>Награжден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Орденом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Красной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звезды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и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Орденом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Славы</a:t>
            </a:r>
            <a:r>
              <a:rPr lang="en-US" altLang="ru-RU" b="1">
                <a:solidFill>
                  <a:schemeClr val="bg1"/>
                </a:solidFill>
              </a:rPr>
              <a:t> III </a:t>
            </a:r>
            <a:r>
              <a:rPr lang="en-US" altLang="en-US" b="1">
                <a:solidFill>
                  <a:schemeClr val="bg1"/>
                </a:solidFill>
              </a:rPr>
              <a:t>степени</a:t>
            </a:r>
            <a:r>
              <a:rPr lang="en-US" altLang="ru-RU" b="1">
                <a:solidFill>
                  <a:schemeClr val="bg1"/>
                </a:solidFill>
              </a:rPr>
              <a:t>. </a:t>
            </a:r>
            <a:r>
              <a:rPr lang="en-US" altLang="en-US" b="1">
                <a:solidFill>
                  <a:schemeClr val="bg1"/>
                </a:solidFill>
              </a:rPr>
              <a:t>Шаров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П</a:t>
            </a:r>
            <a:r>
              <a:rPr lang="en-US" altLang="ru-RU" b="1">
                <a:solidFill>
                  <a:schemeClr val="bg1"/>
                </a:solidFill>
              </a:rPr>
              <a:t>.</a:t>
            </a:r>
            <a:r>
              <a:rPr lang="en-US" altLang="en-US" b="1">
                <a:solidFill>
                  <a:schemeClr val="bg1"/>
                </a:solidFill>
              </a:rPr>
              <a:t>В</a:t>
            </a:r>
            <a:r>
              <a:rPr lang="en-US" altLang="ru-RU" b="1">
                <a:solidFill>
                  <a:schemeClr val="bg1"/>
                </a:solidFill>
              </a:rPr>
              <a:t>. </a:t>
            </a:r>
            <a:r>
              <a:rPr lang="en-US" altLang="en-US" b="1">
                <a:solidFill>
                  <a:schemeClr val="bg1"/>
                </a:solidFill>
              </a:rPr>
              <a:t>отличился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в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бою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за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населённый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пункт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Александровка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Орловской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области</a:t>
            </a:r>
            <a:r>
              <a:rPr lang="en-US" altLang="ru-RU" b="1">
                <a:solidFill>
                  <a:schemeClr val="bg1"/>
                </a:solidFill>
              </a:rPr>
              <a:t>. </a:t>
            </a:r>
            <a:r>
              <a:rPr lang="en-US" altLang="en-US" b="1">
                <a:solidFill>
                  <a:schemeClr val="bg1"/>
                </a:solidFill>
              </a:rPr>
              <a:t>Он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проявил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геройство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и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отвагу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при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прорыве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вражеской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обороны</a:t>
            </a:r>
            <a:r>
              <a:rPr lang="en-US" altLang="ru-RU" b="1">
                <a:solidFill>
                  <a:schemeClr val="bg1"/>
                </a:solidFill>
              </a:rPr>
              <a:t>. </a:t>
            </a:r>
            <a:r>
              <a:rPr lang="en-US" altLang="en-US" b="1">
                <a:solidFill>
                  <a:schemeClr val="bg1"/>
                </a:solidFill>
              </a:rPr>
              <a:t>Ведя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свой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взвод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вперед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уничтожил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немцев</a:t>
            </a:r>
            <a:r>
              <a:rPr lang="en-US" altLang="ru-RU" b="1">
                <a:solidFill>
                  <a:schemeClr val="bg1"/>
                </a:solidFill>
              </a:rPr>
              <a:t>. </a:t>
            </a:r>
            <a:r>
              <a:rPr lang="en-US" altLang="en-US" b="1">
                <a:solidFill>
                  <a:schemeClr val="bg1"/>
                </a:solidFill>
              </a:rPr>
              <a:t>На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его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личном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счету</a:t>
            </a:r>
            <a:r>
              <a:rPr lang="en-US" altLang="ru-RU" b="1">
                <a:solidFill>
                  <a:schemeClr val="bg1"/>
                </a:solidFill>
              </a:rPr>
              <a:t> 3 </a:t>
            </a:r>
            <a:r>
              <a:rPr lang="en-US" altLang="en-US" b="1">
                <a:solidFill>
                  <a:schemeClr val="bg1"/>
                </a:solidFill>
              </a:rPr>
              <a:t>снайпера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и</a:t>
            </a:r>
            <a:r>
              <a:rPr lang="en-US" altLang="ru-RU" b="1">
                <a:solidFill>
                  <a:schemeClr val="bg1"/>
                </a:solidFill>
              </a:rPr>
              <a:t> 6 </a:t>
            </a:r>
            <a:r>
              <a:rPr lang="en-US" altLang="en-US" b="1">
                <a:solidFill>
                  <a:schemeClr val="bg1"/>
                </a:solidFill>
              </a:rPr>
              <a:t>вражеских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автоматчиков</a:t>
            </a:r>
            <a:r>
              <a:rPr lang="en-US" altLang="ru-RU" b="1">
                <a:solidFill>
                  <a:schemeClr val="bg1"/>
                </a:solidFill>
              </a:rPr>
              <a:t>. </a:t>
            </a:r>
            <a:r>
              <a:rPr lang="en-US" altLang="en-US" b="1">
                <a:solidFill>
                  <a:schemeClr val="bg1"/>
                </a:solidFill>
              </a:rPr>
              <a:t>Он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отличился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в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боях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также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за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другие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населенные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пункты</a:t>
            </a:r>
            <a:r>
              <a:rPr lang="en-US" altLang="ru-RU" b="1">
                <a:solidFill>
                  <a:schemeClr val="bg1"/>
                </a:solidFill>
              </a:rPr>
              <a:t>.  </a:t>
            </a:r>
            <a:r>
              <a:rPr lang="en-US" altLang="en-US" b="1">
                <a:solidFill>
                  <a:schemeClr val="bg1"/>
                </a:solidFill>
              </a:rPr>
              <a:t>Был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трижды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ранен</a:t>
            </a:r>
            <a:r>
              <a:rPr lang="en-US" altLang="ru-RU" b="1">
                <a:solidFill>
                  <a:schemeClr val="bg1"/>
                </a:solidFill>
              </a:rPr>
              <a:t>.  </a:t>
            </a:r>
            <a:r>
              <a:rPr lang="en-US" altLang="en-US" b="1">
                <a:solidFill>
                  <a:schemeClr val="bg1"/>
                </a:solidFill>
              </a:rPr>
              <a:t>Умер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r>
              <a:rPr lang="en-US" altLang="en-US" b="1">
                <a:solidFill>
                  <a:schemeClr val="bg1"/>
                </a:solidFill>
              </a:rPr>
              <a:t>в</a:t>
            </a:r>
            <a:r>
              <a:rPr lang="en-US" altLang="ru-RU" b="1">
                <a:solidFill>
                  <a:schemeClr val="bg1"/>
                </a:solidFill>
              </a:rPr>
              <a:t> 1971  </a:t>
            </a:r>
            <a:r>
              <a:rPr lang="en-US" altLang="en-US" b="1">
                <a:solidFill>
                  <a:schemeClr val="bg1"/>
                </a:solidFill>
              </a:rPr>
              <a:t>году</a:t>
            </a:r>
            <a:r>
              <a:rPr lang="en-US" altLang="ru-RU" b="1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00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850" y="260350"/>
            <a:ext cx="4144010" cy="4928870"/>
          </a:xfrm>
          <a:prstGeom prst="rect">
            <a:avLst/>
          </a:prstGeom>
        </p:spPr>
      </p:pic>
      <p:pic>
        <p:nvPicPr>
          <p:cNvPr id="4" name="Изображение 3" descr="006"/>
          <p:cNvPicPr>
            <a:picLocks noChangeAspect="1"/>
          </p:cNvPicPr>
          <p:nvPr/>
        </p:nvPicPr>
        <p:blipFill>
          <a:blip r:embed="rId3" cstate="print"/>
          <a:srcRect t="8000" b="63648"/>
          <a:stretch>
            <a:fillRect/>
          </a:stretch>
        </p:blipFill>
        <p:spPr>
          <a:xfrm>
            <a:off x="323850" y="5013325"/>
            <a:ext cx="4145915" cy="163957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5004435" y="332740"/>
            <a:ext cx="3707130" cy="6000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1600" b="1">
                <a:solidFill>
                  <a:schemeClr val="bg1"/>
                </a:solidFill>
              </a:rPr>
              <a:t>Жирнова</a:t>
            </a:r>
            <a:r>
              <a:rPr lang="en-US" altLang="ru-RU" sz="1600" b="1">
                <a:solidFill>
                  <a:schemeClr val="bg1"/>
                </a:solidFill>
              </a:rPr>
              <a:t> (</a:t>
            </a:r>
            <a:r>
              <a:rPr lang="en-US" altLang="en-US" sz="1600" b="1">
                <a:solidFill>
                  <a:schemeClr val="bg1"/>
                </a:solidFill>
              </a:rPr>
              <a:t>Утина</a:t>
            </a:r>
            <a:r>
              <a:rPr lang="en-US" altLang="ru-RU" sz="1600" b="1">
                <a:solidFill>
                  <a:schemeClr val="bg1"/>
                </a:solidFill>
              </a:rPr>
              <a:t>) </a:t>
            </a:r>
            <a:r>
              <a:rPr lang="en-US" altLang="en-US" sz="1600" b="1">
                <a:solidFill>
                  <a:schemeClr val="bg1"/>
                </a:solidFill>
              </a:rPr>
              <a:t>Анна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Николаевна</a:t>
            </a:r>
            <a:r>
              <a:rPr lang="en-US" altLang="ru-RU" sz="1600" b="1">
                <a:solidFill>
                  <a:schemeClr val="bg1"/>
                </a:solidFill>
              </a:rPr>
              <a:t> – </a:t>
            </a:r>
            <a:r>
              <a:rPr lang="en-US" altLang="en-US" sz="1600" b="1">
                <a:solidFill>
                  <a:schemeClr val="bg1"/>
                </a:solidFill>
              </a:rPr>
              <a:t>прабабушка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Новикова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Егора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Анна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Николаевна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родилась</a:t>
            </a:r>
            <a:r>
              <a:rPr lang="en-US" altLang="ru-RU" sz="1600" b="1">
                <a:solidFill>
                  <a:schemeClr val="bg1"/>
                </a:solidFill>
              </a:rPr>
              <a:t> 23.09.1919 </a:t>
            </a:r>
            <a:r>
              <a:rPr lang="en-US" altLang="en-US" sz="1600" b="1">
                <a:solidFill>
                  <a:schemeClr val="bg1"/>
                </a:solidFill>
              </a:rPr>
              <a:t>г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Была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призвана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Погорельским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РВК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Калининской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области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ноябре</a:t>
            </a:r>
            <a:r>
              <a:rPr lang="en-US" altLang="ru-RU" sz="1600" b="1">
                <a:solidFill>
                  <a:schemeClr val="bg1"/>
                </a:solidFill>
              </a:rPr>
              <a:t> 1942 </a:t>
            </a:r>
            <a:r>
              <a:rPr lang="en-US" altLang="en-US" sz="1600" b="1">
                <a:solidFill>
                  <a:schemeClr val="bg1"/>
                </a:solidFill>
              </a:rPr>
              <a:t>года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звании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ефрейтора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служила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ПЭП</a:t>
            </a:r>
            <a:r>
              <a:rPr lang="en-US" altLang="ru-RU" sz="1600" b="1">
                <a:solidFill>
                  <a:schemeClr val="bg1"/>
                </a:solidFill>
              </a:rPr>
              <a:t> 89 31 </a:t>
            </a:r>
            <a:r>
              <a:rPr lang="en-US" altLang="en-US" sz="1600" b="1">
                <a:solidFill>
                  <a:schemeClr val="bg1"/>
                </a:solidFill>
              </a:rPr>
              <a:t>Армии</a:t>
            </a:r>
            <a:r>
              <a:rPr lang="en-US" altLang="ru-RU" sz="1600" b="1">
                <a:solidFill>
                  <a:schemeClr val="bg1"/>
                </a:solidFill>
              </a:rPr>
              <a:t> 1 </a:t>
            </a:r>
            <a:r>
              <a:rPr lang="en-US" altLang="en-US" sz="1600" b="1">
                <a:solidFill>
                  <a:schemeClr val="bg1"/>
                </a:solidFill>
              </a:rPr>
              <a:t>Украинского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Фронта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Должность</a:t>
            </a:r>
            <a:r>
              <a:rPr lang="en-US" altLang="ru-RU" sz="1600" b="1">
                <a:solidFill>
                  <a:schemeClr val="bg1"/>
                </a:solidFill>
              </a:rPr>
              <a:t> – </a:t>
            </a:r>
            <a:r>
              <a:rPr lang="en-US" altLang="en-US" sz="1600" b="1">
                <a:solidFill>
                  <a:schemeClr val="bg1"/>
                </a:solidFill>
              </a:rPr>
              <a:t>прачка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прачдевотряда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полевого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эвакопункта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" altLang="en-US" sz="1600" b="1">
                <a:solidFill>
                  <a:schemeClr val="bg1"/>
                </a:solidFill>
              </a:rPr>
              <a:t>№</a:t>
            </a:r>
            <a:r>
              <a:rPr lang="en-US" altLang="ru-RU" sz="1600" b="1">
                <a:solidFill>
                  <a:schemeClr val="bg1"/>
                </a:solidFill>
              </a:rPr>
              <a:t> 89.  </a:t>
            </a:r>
            <a:r>
              <a:rPr lang="en-US" altLang="en-US" sz="1600" b="1">
                <a:solidFill>
                  <a:schemeClr val="bg1"/>
                </a:solidFill>
              </a:rPr>
              <a:t>Жирнова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А</a:t>
            </a:r>
            <a:r>
              <a:rPr lang="en-US" altLang="ru-RU" sz="1600" b="1">
                <a:solidFill>
                  <a:schemeClr val="bg1"/>
                </a:solidFill>
              </a:rPr>
              <a:t>.</a:t>
            </a:r>
            <a:r>
              <a:rPr lang="en-US" altLang="en-US" sz="1600" b="1">
                <a:solidFill>
                  <a:schemeClr val="bg1"/>
                </a:solidFill>
              </a:rPr>
              <a:t>Н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работала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прачотряде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качестве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бригадира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стирального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цеха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За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всё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время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выстирала</a:t>
            </a:r>
            <a:r>
              <a:rPr lang="en-US" altLang="ru-RU" sz="1600" b="1">
                <a:solidFill>
                  <a:schemeClr val="bg1"/>
                </a:solidFill>
              </a:rPr>
              <a:t> 553 </a:t>
            </a:r>
            <a:r>
              <a:rPr lang="en-US" altLang="en-US" sz="1600" b="1">
                <a:solidFill>
                  <a:schemeClr val="bg1"/>
                </a:solidFill>
              </a:rPr>
              <a:t>тонны</a:t>
            </a:r>
            <a:r>
              <a:rPr lang="en-US" altLang="ru-RU" sz="1600" b="1">
                <a:solidFill>
                  <a:schemeClr val="bg1"/>
                </a:solidFill>
              </a:rPr>
              <a:t>, </a:t>
            </a:r>
            <a:r>
              <a:rPr lang="en-US" altLang="en-US" sz="1600" b="1">
                <a:solidFill>
                  <a:schemeClr val="bg1"/>
                </a:solidFill>
              </a:rPr>
              <a:t>чем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обеспечила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бесперебойное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снабжение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бельем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раненных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больных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течении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всей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работы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образцово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организовывала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стирку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белья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производственные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мероприятия</a:t>
            </a:r>
            <a:r>
              <a:rPr lang="en-US" altLang="ru-RU" sz="1600" b="1">
                <a:solidFill>
                  <a:schemeClr val="bg1"/>
                </a:solidFill>
              </a:rPr>
              <a:t>. </a:t>
            </a:r>
            <a:r>
              <a:rPr lang="en-US" altLang="en-US" sz="1600" b="1">
                <a:solidFill>
                  <a:schemeClr val="bg1"/>
                </a:solidFill>
              </a:rPr>
              <a:t>Её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цех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систематически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перевыполнял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нормы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выработки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на</a:t>
            </a:r>
            <a:r>
              <a:rPr lang="en-US" altLang="ru-RU" sz="1600" b="1">
                <a:solidFill>
                  <a:schemeClr val="bg1"/>
                </a:solidFill>
              </a:rPr>
              <a:t> 120-130%. </a:t>
            </a:r>
            <a:r>
              <a:rPr lang="en-US" altLang="en-US" sz="1600" b="1">
                <a:solidFill>
                  <a:schemeClr val="bg1"/>
                </a:solidFill>
              </a:rPr>
              <a:t>Награждена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медалью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" altLang="en-US" sz="1600" b="1">
                <a:solidFill>
                  <a:schemeClr val="bg1"/>
                </a:solidFill>
              </a:rPr>
              <a:t>«</a:t>
            </a:r>
            <a:r>
              <a:rPr lang="en-US" altLang="en-US" sz="1600" b="1">
                <a:solidFill>
                  <a:schemeClr val="bg1"/>
                </a:solidFill>
              </a:rPr>
              <a:t>За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боевые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заслуги</a:t>
            </a:r>
            <a:r>
              <a:rPr lang="" altLang="en-US" sz="1600" b="1">
                <a:solidFill>
                  <a:schemeClr val="bg1"/>
                </a:solidFill>
              </a:rPr>
              <a:t>»</a:t>
            </a:r>
            <a:r>
              <a:rPr lang="en-US" altLang="ru-RU" sz="1600" b="1">
                <a:solidFill>
                  <a:schemeClr val="bg1"/>
                </a:solidFill>
              </a:rPr>
              <a:t> . </a:t>
            </a:r>
            <a:r>
              <a:rPr lang="en-US" altLang="en-US" sz="1600" b="1">
                <a:solidFill>
                  <a:schemeClr val="bg1"/>
                </a:solidFill>
              </a:rPr>
              <a:t>Умерла</a:t>
            </a:r>
            <a:r>
              <a:rPr lang="en-US" altLang="ru-RU" sz="1600" b="1">
                <a:solidFill>
                  <a:schemeClr val="bg1"/>
                </a:solidFill>
              </a:rPr>
              <a:t> </a:t>
            </a:r>
            <a:r>
              <a:rPr lang="en-US" altLang="en-US" sz="1600" b="1">
                <a:solidFill>
                  <a:schemeClr val="bg1"/>
                </a:solidFill>
              </a:rPr>
              <a:t>в</a:t>
            </a:r>
            <a:r>
              <a:rPr lang="en-US" altLang="ru-RU" sz="1600" b="1">
                <a:solidFill>
                  <a:schemeClr val="bg1"/>
                </a:solidFill>
              </a:rPr>
              <a:t> 2013 </a:t>
            </a:r>
            <a:r>
              <a:rPr lang="en-US" altLang="en-US" sz="1600" b="1">
                <a:solidFill>
                  <a:schemeClr val="bg1"/>
                </a:solidFill>
              </a:rPr>
              <a:t>году</a:t>
            </a:r>
            <a:r>
              <a:rPr lang="en-US" altLang="ru-RU" sz="1600" b="1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14</TotalTime>
  <Words>1052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Слайд 1</vt:lpstr>
      <vt:lpstr>Памяти павших и вернувшихся с Великой войны посвящается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Светлана</cp:lastModifiedBy>
  <cp:revision>22</cp:revision>
  <dcterms:created xsi:type="dcterms:W3CDTF">2025-04-21T11:38:00Z</dcterms:created>
  <dcterms:modified xsi:type="dcterms:W3CDTF">2025-04-25T17:52:09Z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FF05B20BCA9445DEB6C7DE21990B38B6_12</vt:lpwstr>
  </property>
  <property fmtid="{D5CDD505-2E9C-101B-9397-08002B2CF9AE}" pid="3" name="KSOProductBuildVer">
    <vt:lpwstr>1049-12.2.0.20795</vt:lpwstr>
  </property>
</Properties>
</file>